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6858000" type="screen4x3"/>
  <p:notesSz cx="9144000" cy="6858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72" y="3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134" d="100"/>
          <a:sy n="134" d="100"/>
        </p:scale>
        <p:origin x="-918" y="-72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07805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0" name="Shape 110"/>
          <p:cNvSpPr>
            <a:spLocks noGrp="1"/>
          </p:cNvSpPr>
          <p:nvPr>
            <p:ph type="body" sz="quarter" idx="1"/>
          </p:nvPr>
        </p:nvSpPr>
        <p:spPr>
          <a:xfrm>
            <a:off x="1219200" y="3257550"/>
            <a:ext cx="6705600" cy="30861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73395439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テキスト"/>
          <p:cNvSpPr txBox="1">
            <a:spLocks noGrp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12" name="本文レベル1…"/>
          <p:cNvSpPr txBox="1">
            <a:spLocks noGrp="1"/>
          </p:cNvSpPr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13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タイトルテキス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93" name="本文レベル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94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タイトルテキスト"/>
          <p:cNvSpPr txBox="1">
            <a:spLocks noGrp="1"/>
          </p:cNvSpPr>
          <p:nvPr>
            <p:ph type="title"/>
          </p:nvPr>
        </p:nvSpPr>
        <p:spPr>
          <a:xfrm>
            <a:off x="6629400" y="274638"/>
            <a:ext cx="2057400" cy="5851526"/>
          </a:xfrm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102" name="本文レベル1…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6019800" cy="5851526"/>
          </a:xfrm>
          <a:prstGeom prst="rect">
            <a:avLst/>
          </a:prstGeom>
        </p:spPr>
        <p:txBody>
          <a:bodyPr/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103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タイトルテキス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21" name="本文レベル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22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タイトルテキスト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t>タイトルテキスト</a:t>
            </a:r>
          </a:p>
        </p:txBody>
      </p:sp>
      <p:sp>
        <p:nvSpPr>
          <p:cNvPr id="30" name="本文レベル1…"/>
          <p:cNvSpPr txBox="1"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31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タイトルテキス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39" name="本文レベル1…"/>
          <p:cNvSpPr txBox="1"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40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タイトルテキス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48" name="本文レベル1…"/>
          <p:cNvSpPr txBox="1"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49" name="テキスト プレースホルダー 4"/>
          <p:cNvSpPr>
            <a:spLocks noGrp="1"/>
          </p:cNvSpPr>
          <p:nvPr>
            <p:ph type="body" sz="quarter" idx="13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タイトルテキス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58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タイトルテキスト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タイトルテキスト</a:t>
            </a:r>
          </a:p>
        </p:txBody>
      </p:sp>
      <p:sp>
        <p:nvSpPr>
          <p:cNvPr id="73" name="本文レベル1…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74" name="テキスト プレースホルダー 3"/>
          <p:cNvSpPr>
            <a:spLocks noGrp="1"/>
          </p:cNvSpPr>
          <p:nvPr>
            <p:ph type="body" sz="half" idx="13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  <a:endParaRPr/>
          </a:p>
        </p:txBody>
      </p:sp>
      <p:sp>
        <p:nvSpPr>
          <p:cNvPr id="75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タイトルテキスト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タイトルテキスト</a:t>
            </a:r>
          </a:p>
        </p:txBody>
      </p:sp>
      <p:sp>
        <p:nvSpPr>
          <p:cNvPr id="83" name="図プレースホルダー 2"/>
          <p:cNvSpPr>
            <a:spLocks noGrp="1"/>
          </p:cNvSpPr>
          <p:nvPr>
            <p:ph type="pic" sz="half" idx="13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本文レベル1…"/>
          <p:cNvSpPr txBox="1"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85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40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テキスト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タイトルテキスト</a:t>
            </a:r>
          </a:p>
        </p:txBody>
      </p:sp>
      <p:sp>
        <p:nvSpPr>
          <p:cNvPr id="3" name="本文レベル1…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4" name="スライド番号"/>
          <p:cNvSpPr txBox="1">
            <a:spLocks noGrp="1"/>
          </p:cNvSpPr>
          <p:nvPr>
            <p:ph type="sldNum" sz="quarter" idx="2"/>
          </p:nvPr>
        </p:nvSpPr>
        <p:spPr>
          <a:xfrm>
            <a:off x="8422818" y="6404292"/>
            <a:ext cx="263983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タイトル 1"/>
          <p:cNvSpPr txBox="1">
            <a:spLocks noGrp="1"/>
          </p:cNvSpPr>
          <p:nvPr>
            <p:ph type="ctrTitle"/>
          </p:nvPr>
        </p:nvSpPr>
        <p:spPr>
          <a:xfrm>
            <a:off x="432657" y="2348880"/>
            <a:ext cx="8278687" cy="1902073"/>
          </a:xfrm>
          <a:prstGeom prst="rect">
            <a:avLst/>
          </a:prstGeom>
        </p:spPr>
        <p:txBody>
          <a:bodyPr>
            <a:noAutofit/>
          </a:bodyPr>
          <a:lstStyle/>
          <a:p>
            <a:pPr defTabSz="612648">
              <a:defRPr sz="1876">
                <a:solidFill>
                  <a:srgbClr val="FFFFFF"/>
                </a:solidFill>
              </a:defRPr>
            </a:pPr>
            <a:r>
              <a:rPr sz="2800" dirty="0" err="1">
                <a:latin typeface="Arial" panose="020B0604020202020204" pitchFamily="34" charset="0"/>
                <a:cs typeface="Arial" panose="020B0604020202020204" pitchFamily="34" charset="0"/>
              </a:rPr>
              <a:t>この研究発表の内容に関する利益相反事項は</a:t>
            </a:r>
            <a:r>
              <a:rPr sz="2800" dirty="0">
                <a:latin typeface="Arial" panose="020B0604020202020204" pitchFamily="34" charset="0"/>
                <a:cs typeface="Arial" panose="020B0604020202020204" pitchFamily="34" charset="0"/>
              </a:rPr>
              <a:t>，</a:t>
            </a:r>
            <a:br>
              <a:rPr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sz="2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sz="28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☑ 　</a:t>
            </a:r>
            <a:r>
              <a:rPr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ありません</a:t>
            </a:r>
            <a:endParaRPr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サブタイトル 2"/>
          <p:cNvSpPr txBox="1"/>
          <p:nvPr/>
        </p:nvSpPr>
        <p:spPr>
          <a:xfrm>
            <a:off x="6156176" y="5661248"/>
            <a:ext cx="2818358" cy="8640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pPr defTabSz="813816">
              <a:spcBef>
                <a:spcPts val="200"/>
              </a:spcBef>
              <a:defRPr sz="1068">
                <a:solidFill>
                  <a:srgbClr val="FFFFFF"/>
                </a:solidFill>
              </a:defRPr>
            </a:pP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公益社団法人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813816">
              <a:spcBef>
                <a:spcPts val="300"/>
              </a:spcBef>
              <a:defRPr sz="1424">
                <a:solidFill>
                  <a:srgbClr val="FFFFFF"/>
                </a:solidFill>
              </a:defRPr>
            </a:pP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日本放射線技術学会（ＪＳＲＴ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）</a:t>
            </a:r>
          </a:p>
          <a:p>
            <a:pPr defTabSz="813816">
              <a:spcBef>
                <a:spcPts val="300"/>
              </a:spcBef>
              <a:defRPr sz="1424">
                <a:solidFill>
                  <a:srgbClr val="FFFFFF"/>
                </a:solidFill>
              </a:defRPr>
            </a:pP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近畿支部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　</a:t>
            </a:r>
            <a:r>
              <a:rPr dirty="0" smtClean="0">
                <a:latin typeface="Arial" panose="020B0604020202020204" pitchFamily="34" charset="0"/>
                <a:cs typeface="Arial" panose="020B0604020202020204" pitchFamily="34" charset="0"/>
              </a:rPr>
              <a:t>第</a:t>
            </a:r>
            <a:r>
              <a:rPr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62</a:t>
            </a:r>
            <a:r>
              <a:rPr dirty="0" smtClean="0">
                <a:latin typeface="Arial" panose="020B0604020202020204" pitchFamily="34" charset="0"/>
                <a:cs typeface="Arial" panose="020B0604020202020204" pitchFamily="34" charset="0"/>
              </a:rPr>
              <a:t>回学術大会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四角形"/>
          <p:cNvSpPr/>
          <p:nvPr/>
        </p:nvSpPr>
        <p:spPr>
          <a:xfrm>
            <a:off x="209011" y="3369121"/>
            <a:ext cx="8712969" cy="2220119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pPr>
              <a:defRPr sz="2000"/>
            </a:pPr>
            <a:r>
              <a:rPr lang="ja-JP" altLang="en-US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例</a:t>
            </a:r>
          </a:p>
          <a:p>
            <a:pPr>
              <a:defRPr sz="2000"/>
            </a:pPr>
            <a:r>
              <a:rPr lang="ja-JP" altLang="en-US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　本研究（の一部）はＸＸＸＸＸ（助成金</a:t>
            </a:r>
            <a:r>
              <a:rPr lang="en-US" altLang="ja-JP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No. </a:t>
            </a:r>
            <a:r>
              <a:rPr lang="en-US" altLang="ja-JP" dirty="0" err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xxxxxxx</a:t>
            </a:r>
            <a:r>
              <a:rPr lang="ja-JP" altLang="en-US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）の支援を受けた．</a:t>
            </a:r>
          </a:p>
          <a:p>
            <a:pPr>
              <a:defRPr sz="2000"/>
            </a:pPr>
            <a:endParaRPr lang="ja-JP" altLang="en-US" dirty="0"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  <a:p>
            <a:pPr>
              <a:defRPr sz="2000"/>
            </a:pPr>
            <a:r>
              <a:rPr lang="ja-JP" altLang="en-US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　著者ＡＡとＢＢは，ＸＸＸＸＸ（企業名）に属する社員である</a:t>
            </a:r>
            <a:r>
              <a:rPr lang="en-US" altLang="ja-JP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.  </a:t>
            </a:r>
          </a:p>
          <a:p>
            <a:pPr>
              <a:defRPr sz="2000"/>
            </a:pPr>
            <a:endParaRPr lang="en-US" altLang="ja-JP" dirty="0"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  <a:p>
            <a:pPr>
              <a:defRPr sz="2000"/>
            </a:pPr>
            <a:r>
              <a:rPr lang="ja-JP" altLang="en-US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　使用した装置（　　）は，ＸＸＸＸＸ（企業名）から提供されたもので</a:t>
            </a:r>
            <a:r>
              <a:rPr lang="ja-JP" altLang="en-US" dirty="0" smtClean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ある．</a:t>
            </a:r>
            <a:endParaRPr dirty="0"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118" name="タイトル 1"/>
          <p:cNvSpPr txBox="1">
            <a:spLocks noGrp="1"/>
          </p:cNvSpPr>
          <p:nvPr>
            <p:ph type="ctrTitle"/>
          </p:nvPr>
        </p:nvSpPr>
        <p:spPr>
          <a:xfrm>
            <a:off x="432657" y="2043113"/>
            <a:ext cx="8278687" cy="1326010"/>
          </a:xfrm>
          <a:prstGeom prst="rect">
            <a:avLst/>
          </a:prstGeom>
        </p:spPr>
        <p:txBody>
          <a:bodyPr>
            <a:noAutofit/>
          </a:bodyPr>
          <a:lstStyle/>
          <a:p>
            <a:pPr defTabSz="612648">
              <a:defRPr sz="1876">
                <a:solidFill>
                  <a:srgbClr val="FFFFFF"/>
                </a:solidFill>
              </a:defRPr>
            </a:pPr>
            <a:r>
              <a:rPr sz="2800" dirty="0" err="1">
                <a:latin typeface="Arial" panose="020B0604020202020204" pitchFamily="34" charset="0"/>
                <a:cs typeface="Arial" panose="020B0604020202020204" pitchFamily="34" charset="0"/>
              </a:rPr>
              <a:t>この研究発表の内容に関する利益相反事項は</a:t>
            </a:r>
            <a:r>
              <a:rPr sz="2800" dirty="0">
                <a:latin typeface="Arial" panose="020B0604020202020204" pitchFamily="34" charset="0"/>
                <a:cs typeface="Arial" panose="020B0604020202020204" pitchFamily="34" charset="0"/>
              </a:rPr>
              <a:t>，</a:t>
            </a:r>
            <a:br>
              <a:rPr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sz="2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sz="28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☑ 　</a:t>
            </a:r>
            <a:r>
              <a:rPr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あります</a:t>
            </a:r>
            <a:endParaRPr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サブタイトル 2"/>
          <p:cNvSpPr txBox="1"/>
          <p:nvPr/>
        </p:nvSpPr>
        <p:spPr>
          <a:xfrm>
            <a:off x="6156176" y="5661248"/>
            <a:ext cx="2818358" cy="8640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pPr defTabSz="813816">
              <a:spcBef>
                <a:spcPts val="200"/>
              </a:spcBef>
              <a:defRPr sz="1068">
                <a:solidFill>
                  <a:srgbClr val="FFFFFF"/>
                </a:solidFill>
              </a:defRPr>
            </a:pP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公益社団法人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813816">
              <a:spcBef>
                <a:spcPts val="300"/>
              </a:spcBef>
              <a:defRPr sz="1424">
                <a:solidFill>
                  <a:srgbClr val="FFFFFF"/>
                </a:solidFill>
              </a:defRPr>
            </a:pP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日本放射線技術学会（ＪＳＲＴ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）</a:t>
            </a:r>
          </a:p>
          <a:p>
            <a:pPr defTabSz="813816">
              <a:spcBef>
                <a:spcPts val="300"/>
              </a:spcBef>
              <a:defRPr sz="1424">
                <a:solidFill>
                  <a:srgbClr val="FFFFFF"/>
                </a:solidFill>
              </a:defRPr>
            </a:pP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近畿支部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　</a:t>
            </a:r>
            <a:r>
              <a:rPr lang="zh-CN" altLang="en-US" dirty="0">
                <a:latin typeface="Arial" panose="020B0604020202020204" pitchFamily="34" charset="0"/>
                <a:cs typeface="Arial" panose="020B0604020202020204" pitchFamily="34" charset="0"/>
              </a:rPr>
              <a:t>第</a:t>
            </a:r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62</a:t>
            </a:r>
            <a:r>
              <a:rPr lang="zh-CN" altLang="en-US" dirty="0">
                <a:latin typeface="Arial" panose="020B0604020202020204" pitchFamily="34" charset="0"/>
                <a:cs typeface="Arial" panose="020B0604020202020204" pitchFamily="34" charset="0"/>
              </a:rPr>
              <a:t>回学術大会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角丸四角形吹き出し 2"/>
          <p:cNvSpPr/>
          <p:nvPr/>
        </p:nvSpPr>
        <p:spPr>
          <a:xfrm>
            <a:off x="4067945" y="44624"/>
            <a:ext cx="4854036" cy="1940955"/>
          </a:xfrm>
          <a:prstGeom prst="wedgeRoundRectCallout">
            <a:avLst>
              <a:gd name="adj1" fmla="val 881"/>
              <a:gd name="adj2" fmla="val 122826"/>
              <a:gd name="adj3" fmla="val 16667"/>
            </a:avLst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r>
              <a:rPr lang="ja-JP" altLang="en-US" dirty="0">
                <a:solidFill>
                  <a:srgbClr val="F8F8F8"/>
                </a:solidFill>
              </a:rPr>
              <a:t>演者ならびに共同研究者の全員について，この研究に対する利益相反の内容を簡潔に書いてください．</a:t>
            </a:r>
          </a:p>
          <a:p>
            <a:r>
              <a:rPr lang="ja-JP" altLang="en-US" dirty="0">
                <a:solidFill>
                  <a:srgbClr val="F8F8F8"/>
                </a:solidFill>
              </a:rPr>
              <a:t>社員である企業・団体等の名称，研究費を受け取っている事実などを氏名を特定して書いて</a:t>
            </a:r>
            <a:r>
              <a:rPr lang="ja-JP" altLang="en-US" dirty="0" smtClean="0">
                <a:solidFill>
                  <a:srgbClr val="F8F8F8"/>
                </a:solidFill>
              </a:rPr>
              <a:t>ください．</a:t>
            </a:r>
            <a:endParaRPr kumimoji="0" lang="ja-JP" altLang="en-US" sz="1800" b="0" i="0" u="none" strike="noStrike" cap="none" spc="0" normalizeH="0" baseline="0" dirty="0">
              <a:ln>
                <a:noFill/>
              </a:ln>
              <a:solidFill>
                <a:srgbClr val="F8F8F8"/>
              </a:solidFill>
              <a:effectLst/>
              <a:uFillTx/>
              <a:sym typeface="Calibri"/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タイトル 1"/>
          <p:cNvSpPr txBox="1">
            <a:spLocks noGrp="1"/>
          </p:cNvSpPr>
          <p:nvPr>
            <p:ph type="ctrTitle"/>
          </p:nvPr>
        </p:nvSpPr>
        <p:spPr>
          <a:xfrm>
            <a:off x="467544" y="2420888"/>
            <a:ext cx="8278687" cy="1470026"/>
          </a:xfrm>
          <a:prstGeom prst="rect">
            <a:avLst/>
          </a:prstGeom>
        </p:spPr>
        <p:txBody>
          <a:bodyPr>
            <a:noAutofit/>
          </a:bodyPr>
          <a:lstStyle/>
          <a:p>
            <a:pPr defTabSz="621791">
              <a:defRPr sz="1632">
                <a:solidFill>
                  <a:srgbClr val="FFFF00"/>
                </a:solidFill>
                <a:latin typeface="Arial Unicode MS"/>
                <a:ea typeface="Arial Unicode MS"/>
                <a:cs typeface="Arial Unicode MS"/>
                <a:sym typeface="Arial Unicode MS"/>
              </a:defRPr>
            </a:pPr>
            <a:r>
              <a:rPr sz="2800" dirty="0"/>
              <a:t>Disclosure of conflict of interest  </a:t>
            </a:r>
            <a:br>
              <a:rPr sz="2800" dirty="0"/>
            </a:br>
            <a:r>
              <a:rPr sz="2800" dirty="0"/>
              <a:t/>
            </a:r>
            <a:br>
              <a:rPr sz="2800" dirty="0"/>
            </a:br>
            <a:r>
              <a:rPr sz="2800" dirty="0">
                <a:solidFill>
                  <a:srgbClr val="FFFFFF"/>
                </a:solidFill>
              </a:rPr>
              <a:t>We have nothing to declare for this study</a:t>
            </a:r>
            <a:r>
              <a:rPr sz="2800" dirty="0" smtClean="0">
                <a:solidFill>
                  <a:srgbClr val="FFFFFF"/>
                </a:solidFill>
              </a:rPr>
              <a:t>.</a:t>
            </a:r>
            <a:endParaRPr sz="2800" dirty="0">
              <a:solidFill>
                <a:srgbClr val="FFFFFF"/>
              </a:solidFill>
            </a:endParaRPr>
          </a:p>
        </p:txBody>
      </p:sp>
      <p:sp>
        <p:nvSpPr>
          <p:cNvPr id="125" name="サブタイトル 2"/>
          <p:cNvSpPr txBox="1">
            <a:spLocks noGrp="1"/>
          </p:cNvSpPr>
          <p:nvPr>
            <p:ph type="subTitle" sz="quarter" idx="1"/>
          </p:nvPr>
        </p:nvSpPr>
        <p:spPr>
          <a:xfrm>
            <a:off x="4225352" y="6165303"/>
            <a:ext cx="4891645" cy="576065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300"/>
              </a:spcBef>
              <a:defRPr sz="1600">
                <a:solidFill>
                  <a:srgbClr val="FFFFFF"/>
                </a:solidFill>
              </a:defRPr>
            </a:pPr>
            <a:r>
              <a:rPr dirty="0"/>
              <a:t>The </a:t>
            </a:r>
            <a:r>
              <a:rPr dirty="0" smtClean="0"/>
              <a:t>6</a:t>
            </a:r>
            <a:r>
              <a:rPr lang="en-US" altLang="ja-JP" dirty="0" smtClean="0"/>
              <a:t>2</a:t>
            </a:r>
            <a:r>
              <a:rPr baseline="30000" dirty="0" smtClean="0"/>
              <a:t>th</a:t>
            </a:r>
            <a:r>
              <a:rPr dirty="0" smtClean="0"/>
              <a:t> </a:t>
            </a:r>
            <a:r>
              <a:rPr dirty="0"/>
              <a:t>annual scientific congress of Kinki branch </a:t>
            </a:r>
            <a:r>
              <a:rPr dirty="0">
                <a:latin typeface="Arial Unicode MS"/>
                <a:ea typeface="Arial Unicode MS"/>
                <a:cs typeface="Arial Unicode MS"/>
                <a:sym typeface="Arial Unicode MS"/>
              </a:rPr>
              <a:t>Japanese Society of Radiological Technology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タイトル 1"/>
          <p:cNvSpPr txBox="1">
            <a:spLocks noGrp="1"/>
          </p:cNvSpPr>
          <p:nvPr>
            <p:ph type="ctrTitle"/>
          </p:nvPr>
        </p:nvSpPr>
        <p:spPr>
          <a:xfrm>
            <a:off x="432657" y="1916832"/>
            <a:ext cx="8278687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defTabSz="786384">
              <a:defRPr sz="2752">
                <a:solidFill>
                  <a:srgbClr val="FFFF00"/>
                </a:solidFill>
                <a:latin typeface="Arial Unicode MS"/>
                <a:ea typeface="Arial Unicode MS"/>
                <a:cs typeface="Arial Unicode MS"/>
                <a:sym typeface="Arial Unicode MS"/>
              </a:defRPr>
            </a:pPr>
            <a:r>
              <a:rPr sz="28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Disclosure of conflict of interest  </a:t>
            </a:r>
          </a:p>
        </p:txBody>
      </p:sp>
      <p:sp>
        <p:nvSpPr>
          <p:cNvPr id="128" name="正方形/長方形 3"/>
          <p:cNvSpPr/>
          <p:nvPr/>
        </p:nvSpPr>
        <p:spPr>
          <a:xfrm>
            <a:off x="323528" y="2708920"/>
            <a:ext cx="8496944" cy="2448272"/>
          </a:xfrm>
          <a:prstGeom prst="rect">
            <a:avLst/>
          </a:prstGeom>
          <a:solidFill>
            <a:srgbClr val="FFFFFF"/>
          </a:solidFill>
          <a:ln w="25400">
            <a:solidFill>
              <a:schemeClr val="accent1"/>
            </a:solidFill>
          </a:ln>
        </p:spPr>
        <p:txBody>
          <a:bodyPr lIns="45719" rIns="45719"/>
          <a:lstStyle/>
          <a:p>
            <a:pPr>
              <a:lnSpc>
                <a:spcPct val="150000"/>
              </a:lnSpc>
              <a:defRPr sz="2000">
                <a:latin typeface="Arial Unicode MS"/>
                <a:ea typeface="Arial Unicode MS"/>
                <a:cs typeface="Arial Unicode MS"/>
                <a:sym typeface="Arial Unicode MS"/>
              </a:defRPr>
            </a:pPr>
            <a:r>
              <a:rPr lang="en-US" sz="1600" dirty="0"/>
              <a:t>Examples</a:t>
            </a:r>
          </a:p>
          <a:p>
            <a:pPr marL="180000">
              <a:lnSpc>
                <a:spcPct val="150000"/>
              </a:lnSpc>
              <a:defRPr sz="2000">
                <a:latin typeface="Arial Unicode MS"/>
                <a:ea typeface="Arial Unicode MS"/>
                <a:cs typeface="Arial Unicode MS"/>
                <a:sym typeface="Arial Unicode MS"/>
              </a:defRPr>
            </a:pPr>
            <a:r>
              <a:rPr lang="en-US" sz="1600" dirty="0" smtClean="0"/>
              <a:t>This </a:t>
            </a:r>
            <a:r>
              <a:rPr lang="en-US" sz="1600" dirty="0"/>
              <a:t>study was supported in part by the a research grant from XXXXXXXXXXXXX corporation, Tokyo, Japan.  </a:t>
            </a:r>
          </a:p>
          <a:p>
            <a:pPr marL="180000">
              <a:lnSpc>
                <a:spcPct val="150000"/>
              </a:lnSpc>
              <a:defRPr sz="2000">
                <a:latin typeface="Arial Unicode MS"/>
                <a:ea typeface="Arial Unicode MS"/>
                <a:cs typeface="Arial Unicode MS"/>
                <a:sym typeface="Arial Unicode MS"/>
              </a:defRPr>
            </a:pPr>
            <a:r>
              <a:rPr lang="en-US" sz="1600" dirty="0" smtClean="0"/>
              <a:t>Authors  </a:t>
            </a:r>
            <a:r>
              <a:rPr lang="en-US" sz="1600" dirty="0"/>
              <a:t>AA and BB are employee of XXXXXXXX XXXXX corporation, Tokyo, Japan. </a:t>
            </a:r>
          </a:p>
          <a:p>
            <a:pPr marL="180000">
              <a:lnSpc>
                <a:spcPct val="150000"/>
              </a:lnSpc>
              <a:defRPr sz="2000">
                <a:latin typeface="Arial Unicode MS"/>
                <a:ea typeface="Arial Unicode MS"/>
                <a:cs typeface="Arial Unicode MS"/>
                <a:sym typeface="Arial Unicode MS"/>
              </a:defRPr>
            </a:pPr>
            <a:r>
              <a:rPr lang="en-US" sz="1600" dirty="0" smtClean="0"/>
              <a:t>Device </a:t>
            </a:r>
            <a:r>
              <a:rPr lang="en-US" sz="1600" dirty="0"/>
              <a:t>(product name) used in this study was provided by   XXXXXXXXXXXXX corporation, Tokyo, Japan. </a:t>
            </a:r>
          </a:p>
        </p:txBody>
      </p:sp>
      <p:sp>
        <p:nvSpPr>
          <p:cNvPr id="7" name="サブタイトル 2"/>
          <p:cNvSpPr txBox="1">
            <a:spLocks/>
          </p:cNvSpPr>
          <p:nvPr/>
        </p:nvSpPr>
        <p:spPr>
          <a:xfrm>
            <a:off x="4225352" y="6165303"/>
            <a:ext cx="4891645" cy="5760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ln>
                  <a:noFill/>
                </a:ln>
                <a:solidFill>
                  <a:srgbClr val="888888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457200" algn="ctr" defTabSz="9144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ln>
                  <a:noFill/>
                </a:ln>
                <a:solidFill>
                  <a:srgbClr val="888888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914400" algn="ctr" defTabSz="9144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ln>
                  <a:noFill/>
                </a:ln>
                <a:solidFill>
                  <a:srgbClr val="888888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1371600" algn="ctr" defTabSz="9144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ln>
                  <a:noFill/>
                </a:ln>
                <a:solidFill>
                  <a:srgbClr val="888888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1828800" algn="ctr" defTabSz="9144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ln>
                  <a:noFill/>
                </a:ln>
                <a:solidFill>
                  <a:srgbClr val="888888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2651760" marR="0" indent="-365760" algn="l" defTabSz="9144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3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3108960" marR="0" indent="-365760" algn="l" defTabSz="9144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3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3566159" marR="0" indent="-365759" algn="l" defTabSz="9144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3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4023359" marR="0" indent="-365759" algn="l" defTabSz="9144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3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hangingPunct="1">
              <a:lnSpc>
                <a:spcPct val="90000"/>
              </a:lnSpc>
              <a:spcBef>
                <a:spcPts val="300"/>
              </a:spcBef>
              <a:defRPr sz="1600">
                <a:solidFill>
                  <a:srgbClr val="FFFFFF"/>
                </a:solidFill>
              </a:defRPr>
            </a:pPr>
            <a:r>
              <a:rPr lang="en-US" sz="1600" dirty="0" smtClean="0">
                <a:solidFill>
                  <a:srgbClr val="FFFFFF"/>
                </a:solidFill>
              </a:rPr>
              <a:t>The </a:t>
            </a:r>
            <a:r>
              <a:rPr lang="en-US" sz="1600" dirty="0" smtClean="0">
                <a:solidFill>
                  <a:srgbClr val="FFFFFF"/>
                </a:solidFill>
              </a:rPr>
              <a:t>62</a:t>
            </a:r>
            <a:r>
              <a:rPr lang="en-US" sz="1600" baseline="30000" dirty="0" smtClean="0">
                <a:solidFill>
                  <a:srgbClr val="FFFFFF"/>
                </a:solidFill>
              </a:rPr>
              <a:t>th</a:t>
            </a:r>
            <a:r>
              <a:rPr lang="en-US" sz="1600" dirty="0" smtClean="0">
                <a:solidFill>
                  <a:srgbClr val="FFFFFF"/>
                </a:solidFill>
              </a:rPr>
              <a:t> </a:t>
            </a:r>
            <a:r>
              <a:rPr lang="en-US" sz="1600" dirty="0" smtClean="0">
                <a:solidFill>
                  <a:srgbClr val="FFFFFF"/>
                </a:solidFill>
              </a:rPr>
              <a:t>annual scientific congress of Kinki branch </a:t>
            </a:r>
            <a:r>
              <a:rPr lang="en-US" sz="1600" dirty="0" smtClean="0">
                <a:solidFill>
                  <a:srgbClr val="FFFFFF"/>
                </a:solidFill>
                <a:latin typeface="Arial Unicode MS"/>
                <a:ea typeface="Arial Unicode MS"/>
                <a:cs typeface="Arial Unicode MS"/>
                <a:sym typeface="Arial Unicode MS"/>
              </a:rPr>
              <a:t>Japanese Society of Radiological Technology</a:t>
            </a:r>
            <a:endParaRPr lang="en-US" sz="1600" dirty="0">
              <a:solidFill>
                <a:srgbClr val="FFFFFF"/>
              </a:solidFill>
              <a:latin typeface="Arial Unicode MS"/>
              <a:ea typeface="Arial Unicode MS"/>
              <a:cs typeface="Arial Unicode MS"/>
              <a:sym typeface="Arial Unicode MS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​​テーマ">
  <a:themeElements>
    <a:clrScheme name="Office ​​テーマ">
      <a:dk1>
        <a:srgbClr val="000000"/>
      </a:dk1>
      <a:lt1>
        <a:srgbClr val="254061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​​テーマ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​​テーマ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 ​​テーマ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​​テーマ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​​テーマ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157</Words>
  <Application>Microsoft Office PowerPoint</Application>
  <PresentationFormat>画面に合わせる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5" baseType="lpstr">
      <vt:lpstr>Office ​​テーマ</vt:lpstr>
      <vt:lpstr>この研究発表の内容に関する利益相反事項は，  ☑ 　ありません</vt:lpstr>
      <vt:lpstr>この研究発表の内容に関する利益相反事項は，  ☑ 　あります</vt:lpstr>
      <vt:lpstr>Disclosure of conflict of interest    We have nothing to declare for this study.</vt:lpstr>
      <vt:lpstr>Disclosure of conflict of interest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この研究発表の内容に関する利益相反事項は，  ☑ 　ありません</dc:title>
  <dc:creator>Dais</dc:creator>
  <cp:lastModifiedBy>yukikazu</cp:lastModifiedBy>
  <cp:revision>5</cp:revision>
  <dcterms:modified xsi:type="dcterms:W3CDTF">2018-05-06T01:48:52Z</dcterms:modified>
</cp:coreProperties>
</file>